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
      <p:font typeface="PT Sans Narrow"/>
      <p:regular r:id="rId32"/>
      <p:bold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75FF841-02CF-473F-A482-4B8E133BBD4A}">
  <a:tblStyle styleId="{C75FF841-02CF-473F-A482-4B8E133BBD4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PTSansNarrow-bold.fntdata"/><Relationship Id="rId10" Type="http://schemas.openxmlformats.org/officeDocument/2006/relationships/slide" Target="slides/slide5.xml"/><Relationship Id="rId32" Type="http://schemas.openxmlformats.org/officeDocument/2006/relationships/font" Target="fonts/PTSansNarrow-regular.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c15276c49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c15276c49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4e44702e3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4e44702e3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4e44702e31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4e44702e31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c15276c49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c15276c49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c14d5fbb3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c14d5fbb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c14d5fbb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c14d5fbb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e44702e3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e44702e3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c14d5fbb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c14d5fbb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4e44702e3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4e44702e3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c14d5fbb3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c14d5fbb3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c15276c49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c15276c49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c15276c49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c15276c49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c14d5fbb3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c14d5fbb3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c14d5fbb3_0_2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c14d5fbb3_0_2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4e44702e3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4e44702e3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5c15276c49_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c15276c49_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e44702e31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e44702e31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4e44702e31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4e44702e31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4e44702e31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4e44702e31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4e44702e3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4e44702e3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e44702e3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e44702e3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solidFill>
                  <a:srgbClr val="70818A"/>
                </a:solidFill>
                <a:latin typeface="Roboto"/>
                <a:ea typeface="Roboto"/>
                <a:cs typeface="Roboto"/>
                <a:sym typeface="Roboto"/>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agilemanifesto.org/" TargetMode="External"/><Relationship Id="rId4" Type="http://schemas.openxmlformats.org/officeDocument/2006/relationships/hyperlink" Target="https://www.scrumguides.org/docs/scrumguide/v1/scrum-guide-us.pdf" TargetMode="External"/><Relationship Id="rId5" Type="http://schemas.openxmlformats.org/officeDocument/2006/relationships/hyperlink" Target="https://www.scrumalliance.org/" TargetMode="External"/><Relationship Id="rId6" Type="http://schemas.openxmlformats.org/officeDocument/2006/relationships/hyperlink" Target="https://www.agilealliance.org/" TargetMode="External"/><Relationship Id="rId7" Type="http://schemas.openxmlformats.org/officeDocument/2006/relationships/hyperlink" Target="http://www.agilenutshell.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Agile / Scrum </a:t>
            </a:r>
            <a:endParaRPr>
              <a:latin typeface="Roboto"/>
              <a:ea typeface="Roboto"/>
              <a:cs typeface="Roboto"/>
              <a:sym typeface="Roboto"/>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Lunch &amp; Learn</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idx="1" type="body"/>
          </p:nvPr>
        </p:nvSpPr>
        <p:spPr>
          <a:xfrm>
            <a:off x="311700" y="1322400"/>
            <a:ext cx="8520600" cy="24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2"/>
                </a:solidFill>
              </a:rPr>
              <a:t>What is Agile?  What is Scrum?</a:t>
            </a:r>
            <a:endParaRPr b="1">
              <a:solidFill>
                <a:schemeClr val="lt2"/>
              </a:solidFill>
            </a:endParaRPr>
          </a:p>
          <a:p>
            <a:pPr indent="0" lvl="0" marL="0" rtl="0" algn="l">
              <a:spcBef>
                <a:spcPts val="1600"/>
              </a:spcBef>
              <a:spcAft>
                <a:spcPts val="0"/>
              </a:spcAft>
              <a:buNone/>
            </a:pPr>
            <a:r>
              <a:rPr b="1" lang="en">
                <a:solidFill>
                  <a:schemeClr val="lt2"/>
                </a:solidFill>
              </a:rPr>
              <a:t>Glossary of Terms</a:t>
            </a:r>
            <a:endParaRPr b="1">
              <a:solidFill>
                <a:schemeClr val="lt2"/>
              </a:solidFill>
            </a:endParaRPr>
          </a:p>
          <a:p>
            <a:pPr indent="0" lvl="0" marL="0" rtl="0" algn="l">
              <a:spcBef>
                <a:spcPts val="1600"/>
              </a:spcBef>
              <a:spcAft>
                <a:spcPts val="0"/>
              </a:spcAft>
              <a:buNone/>
            </a:pPr>
            <a:r>
              <a:rPr b="1" lang="en"/>
              <a:t>Sprint Overview</a:t>
            </a:r>
            <a:endParaRPr b="1"/>
          </a:p>
          <a:p>
            <a:pPr indent="0" lvl="0" marL="0" rtl="0" algn="l">
              <a:spcBef>
                <a:spcPts val="1600"/>
              </a:spcBef>
              <a:spcAft>
                <a:spcPts val="0"/>
              </a:spcAft>
              <a:buNone/>
            </a:pPr>
            <a:r>
              <a:rPr b="1" lang="en">
                <a:solidFill>
                  <a:schemeClr val="lt2"/>
                </a:solidFill>
              </a:rPr>
              <a:t>Sprint Flow (Detailed)</a:t>
            </a:r>
            <a:endParaRPr b="1">
              <a:solidFill>
                <a:schemeClr val="lt2"/>
              </a:solidFill>
            </a:endParaRPr>
          </a:p>
          <a:p>
            <a:pPr indent="0" lvl="0" marL="0" rtl="0" algn="l">
              <a:spcBef>
                <a:spcPts val="1600"/>
              </a:spcBef>
              <a:spcAft>
                <a:spcPts val="1600"/>
              </a:spcAft>
              <a:buNone/>
            </a:pPr>
            <a:r>
              <a:rPr b="1" lang="en">
                <a:solidFill>
                  <a:schemeClr val="lt2"/>
                </a:solidFill>
              </a:rPr>
              <a:t>Useful Links</a:t>
            </a:r>
            <a:endParaRPr b="1">
              <a:solidFill>
                <a:schemeClr val="lt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Sprint Cadence</a:t>
            </a:r>
            <a:endParaRPr/>
          </a:p>
        </p:txBody>
      </p:sp>
      <p:pic>
        <p:nvPicPr>
          <p:cNvPr id="132" name="Google Shape;132;p23"/>
          <p:cNvPicPr preferRelativeResize="0"/>
          <p:nvPr/>
        </p:nvPicPr>
        <p:blipFill>
          <a:blip r:embed="rId3">
            <a:alphaModFix/>
          </a:blip>
          <a:stretch>
            <a:fillRect/>
          </a:stretch>
        </p:blipFill>
        <p:spPr>
          <a:xfrm>
            <a:off x="1120650" y="881700"/>
            <a:ext cx="6902675" cy="40918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Keys to Successful Sprints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8" name="Google Shape;138;p24"/>
          <p:cNvSpPr txBox="1"/>
          <p:nvPr>
            <p:ph idx="1" type="body"/>
          </p:nvPr>
        </p:nvSpPr>
        <p:spPr>
          <a:xfrm>
            <a:off x="311700" y="996696"/>
            <a:ext cx="8520600" cy="33027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Groomed Backlog</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Appropriately sized user stories</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Clear goals e.g. Definition of Done</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Know your capacity - build in time for meetings / bug fixing</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Get your team to commit to the process</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1000"/>
              </a:spcAft>
              <a:buSzPts val="1200"/>
              <a:buFont typeface="Roboto"/>
              <a:buChar char="●"/>
            </a:pPr>
            <a:r>
              <a:rPr lang="en" sz="1200">
                <a:highlight>
                  <a:schemeClr val="lt1"/>
                </a:highlight>
                <a:latin typeface="Roboto"/>
                <a:ea typeface="Roboto"/>
                <a:cs typeface="Roboto"/>
                <a:sym typeface="Roboto"/>
              </a:rPr>
              <a:t>Don’t carry tech / bug debt</a:t>
            </a:r>
            <a:endParaRPr sz="1200">
              <a:latin typeface="Roboto"/>
              <a:ea typeface="Roboto"/>
              <a:cs typeface="Roboto"/>
              <a:sym typeface="Roboto"/>
            </a:endParaRPr>
          </a:p>
        </p:txBody>
      </p:sp>
      <p:pic>
        <p:nvPicPr>
          <p:cNvPr id="139" name="Google Shape;139;p24"/>
          <p:cNvPicPr preferRelativeResize="0"/>
          <p:nvPr/>
        </p:nvPicPr>
        <p:blipFill>
          <a:blip r:embed="rId3">
            <a:alphaModFix/>
          </a:blip>
          <a:stretch>
            <a:fillRect/>
          </a:stretch>
        </p:blipFill>
        <p:spPr>
          <a:xfrm>
            <a:off x="3845675" y="2717701"/>
            <a:ext cx="5229750" cy="22522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p25"/>
          <p:cNvSpPr txBox="1"/>
          <p:nvPr>
            <p:ph idx="1" type="body"/>
          </p:nvPr>
        </p:nvSpPr>
        <p:spPr>
          <a:xfrm>
            <a:off x="311700" y="1322400"/>
            <a:ext cx="8520600" cy="24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2"/>
                </a:solidFill>
              </a:rPr>
              <a:t>What is Agile?  What is Scrum?</a:t>
            </a:r>
            <a:endParaRPr b="1">
              <a:solidFill>
                <a:schemeClr val="lt2"/>
              </a:solidFill>
            </a:endParaRPr>
          </a:p>
          <a:p>
            <a:pPr indent="0" lvl="0" marL="0" rtl="0" algn="l">
              <a:spcBef>
                <a:spcPts val="1600"/>
              </a:spcBef>
              <a:spcAft>
                <a:spcPts val="0"/>
              </a:spcAft>
              <a:buNone/>
            </a:pPr>
            <a:r>
              <a:rPr b="1" lang="en">
                <a:solidFill>
                  <a:schemeClr val="lt2"/>
                </a:solidFill>
              </a:rPr>
              <a:t>Glossary of Terms</a:t>
            </a:r>
            <a:endParaRPr b="1">
              <a:solidFill>
                <a:schemeClr val="lt2"/>
              </a:solidFill>
            </a:endParaRPr>
          </a:p>
          <a:p>
            <a:pPr indent="0" lvl="0" marL="0" rtl="0" algn="l">
              <a:spcBef>
                <a:spcPts val="1600"/>
              </a:spcBef>
              <a:spcAft>
                <a:spcPts val="0"/>
              </a:spcAft>
              <a:buNone/>
            </a:pPr>
            <a:r>
              <a:rPr b="1" lang="en">
                <a:solidFill>
                  <a:schemeClr val="lt2"/>
                </a:solidFill>
              </a:rPr>
              <a:t>Sprint Overview</a:t>
            </a:r>
            <a:endParaRPr b="1">
              <a:solidFill>
                <a:schemeClr val="lt2"/>
              </a:solidFill>
            </a:endParaRPr>
          </a:p>
          <a:p>
            <a:pPr indent="0" lvl="0" marL="0" rtl="0" algn="l">
              <a:spcBef>
                <a:spcPts val="1600"/>
              </a:spcBef>
              <a:spcAft>
                <a:spcPts val="0"/>
              </a:spcAft>
              <a:buNone/>
            </a:pPr>
            <a:r>
              <a:rPr b="1" lang="en"/>
              <a:t>Sprint Flow (Detailed)</a:t>
            </a:r>
            <a:endParaRPr b="1"/>
          </a:p>
          <a:p>
            <a:pPr indent="0" lvl="0" marL="0" rtl="0" algn="l">
              <a:spcBef>
                <a:spcPts val="1600"/>
              </a:spcBef>
              <a:spcAft>
                <a:spcPts val="1600"/>
              </a:spcAft>
              <a:buNone/>
            </a:pPr>
            <a:r>
              <a:rPr b="1" lang="en">
                <a:solidFill>
                  <a:schemeClr val="lt2"/>
                </a:solidFill>
              </a:rPr>
              <a:t>Useful Links</a:t>
            </a:r>
            <a:endParaRPr b="1">
              <a:solidFill>
                <a:schemeClr val="lt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26"/>
          <p:cNvPicPr preferRelativeResize="0"/>
          <p:nvPr/>
        </p:nvPicPr>
        <p:blipFill>
          <a:blip r:embed="rId3">
            <a:alphaModFix/>
          </a:blip>
          <a:stretch>
            <a:fillRect/>
          </a:stretch>
        </p:blipFill>
        <p:spPr>
          <a:xfrm rot="-738088">
            <a:off x="240958" y="603050"/>
            <a:ext cx="3552259" cy="1880600"/>
          </a:xfrm>
          <a:prstGeom prst="rect">
            <a:avLst/>
          </a:prstGeom>
          <a:noFill/>
          <a:ln>
            <a:noFill/>
          </a:ln>
        </p:spPr>
      </p:pic>
      <p:sp>
        <p:nvSpPr>
          <p:cNvPr id="150" name="Google Shape;150;p26"/>
          <p:cNvSpPr txBox="1"/>
          <p:nvPr/>
        </p:nvSpPr>
        <p:spPr>
          <a:xfrm>
            <a:off x="2799225" y="334050"/>
            <a:ext cx="6013800" cy="4475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200">
                <a:solidFill>
                  <a:srgbClr val="70818A"/>
                </a:solidFill>
                <a:latin typeface="Roboto"/>
                <a:ea typeface="Roboto"/>
                <a:cs typeface="Roboto"/>
                <a:sym typeface="Roboto"/>
              </a:rPr>
              <a:t>Handoff to Dev: </a:t>
            </a:r>
            <a:endParaRPr sz="3200">
              <a:solidFill>
                <a:srgbClr val="70818A"/>
              </a:solidFill>
              <a:latin typeface="Roboto"/>
              <a:ea typeface="Roboto"/>
              <a:cs typeface="Roboto"/>
              <a:sym typeface="Roboto"/>
            </a:endParaRPr>
          </a:p>
          <a:p>
            <a:pPr indent="0" lvl="0" marL="0" marR="0" rtl="0" algn="ctr">
              <a:spcBef>
                <a:spcPts val="0"/>
              </a:spcBef>
              <a:spcAft>
                <a:spcPts val="0"/>
              </a:spcAft>
              <a:buNone/>
            </a:pPr>
            <a:r>
              <a:rPr b="1" lang="en" sz="3200">
                <a:solidFill>
                  <a:schemeClr val="accent1"/>
                </a:solidFill>
                <a:latin typeface="Roboto"/>
                <a:ea typeface="Roboto"/>
                <a:cs typeface="Roboto"/>
                <a:sym typeface="Roboto"/>
              </a:rPr>
              <a:t>Product Owner</a:t>
            </a:r>
            <a:r>
              <a:rPr lang="en" sz="3200">
                <a:solidFill>
                  <a:srgbClr val="70818A"/>
                </a:solidFill>
                <a:latin typeface="Roboto"/>
                <a:ea typeface="Roboto"/>
                <a:cs typeface="Roboto"/>
                <a:sym typeface="Roboto"/>
              </a:rPr>
              <a:t> Confirms Acceptance Criteria, Client Approved Specification, and Design / Breakpoints</a:t>
            </a:r>
            <a:endParaRPr sz="3200">
              <a:solidFill>
                <a:srgbClr val="70818A"/>
              </a:solidFill>
              <a:latin typeface="Roboto"/>
              <a:ea typeface="Roboto"/>
              <a:cs typeface="Roboto"/>
              <a:sym typeface="Roboto"/>
            </a:endParaRPr>
          </a:p>
          <a:p>
            <a:pPr indent="0" lvl="0" marL="0" marR="0" rtl="0" algn="ctr">
              <a:spcBef>
                <a:spcPts val="0"/>
              </a:spcBef>
              <a:spcAft>
                <a:spcPts val="0"/>
              </a:spcAft>
              <a:buNone/>
            </a:pPr>
            <a:r>
              <a:t/>
            </a:r>
            <a:endParaRPr sz="3200">
              <a:solidFill>
                <a:srgbClr val="70818A"/>
              </a:solidFill>
              <a:latin typeface="Roboto"/>
              <a:ea typeface="Roboto"/>
              <a:cs typeface="Roboto"/>
              <a:sym typeface="Roboto"/>
            </a:endParaRPr>
          </a:p>
          <a:p>
            <a:pPr indent="0" lvl="0" marL="0" marR="0" rtl="0" algn="ctr">
              <a:spcBef>
                <a:spcPts val="0"/>
              </a:spcBef>
              <a:spcAft>
                <a:spcPts val="0"/>
              </a:spcAft>
              <a:buNone/>
            </a:pPr>
            <a:r>
              <a:rPr b="1" lang="en" sz="3200">
                <a:solidFill>
                  <a:schemeClr val="accent1"/>
                </a:solidFill>
                <a:latin typeface="Roboto"/>
                <a:ea typeface="Roboto"/>
                <a:cs typeface="Roboto"/>
                <a:sym typeface="Roboto"/>
              </a:rPr>
              <a:t>Developer</a:t>
            </a:r>
            <a:r>
              <a:rPr lang="en" sz="3200">
                <a:solidFill>
                  <a:srgbClr val="70818A"/>
                </a:solidFill>
                <a:latin typeface="Roboto"/>
                <a:ea typeface="Roboto"/>
                <a:cs typeface="Roboto"/>
                <a:sym typeface="Roboto"/>
              </a:rPr>
              <a:t> Has Reviewed and Accepted Story and is Ready to Begin Development</a:t>
            </a:r>
            <a:endParaRPr sz="3200">
              <a:solidFill>
                <a:srgbClr val="70818A"/>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pic>
        <p:nvPicPr>
          <p:cNvPr id="155" name="Google Shape;155;p27"/>
          <p:cNvPicPr preferRelativeResize="0"/>
          <p:nvPr/>
        </p:nvPicPr>
        <p:blipFill>
          <a:blip r:embed="rId3">
            <a:alphaModFix/>
          </a:blip>
          <a:stretch>
            <a:fillRect/>
          </a:stretch>
        </p:blipFill>
        <p:spPr>
          <a:xfrm flipH="1" rot="496765">
            <a:off x="4330447" y="687166"/>
            <a:ext cx="4595102" cy="1595520"/>
          </a:xfrm>
          <a:prstGeom prst="rect">
            <a:avLst/>
          </a:prstGeom>
          <a:noFill/>
          <a:ln>
            <a:noFill/>
          </a:ln>
        </p:spPr>
      </p:pic>
      <p:sp>
        <p:nvSpPr>
          <p:cNvPr id="156" name="Google Shape;156;p27"/>
          <p:cNvSpPr txBox="1"/>
          <p:nvPr/>
        </p:nvSpPr>
        <p:spPr>
          <a:xfrm>
            <a:off x="355525" y="1274699"/>
            <a:ext cx="5295900" cy="259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200">
                <a:solidFill>
                  <a:srgbClr val="70818A"/>
                </a:solidFill>
                <a:latin typeface="Roboto"/>
                <a:ea typeface="Roboto"/>
                <a:cs typeface="Roboto"/>
                <a:sym typeface="Roboto"/>
              </a:rPr>
              <a:t>Handoff to QA: </a:t>
            </a:r>
            <a:endParaRPr>
              <a:solidFill>
                <a:srgbClr val="70818A"/>
              </a:solidFill>
              <a:latin typeface="Roboto"/>
              <a:ea typeface="Roboto"/>
              <a:cs typeface="Roboto"/>
              <a:sym typeface="Roboto"/>
            </a:endParaRPr>
          </a:p>
          <a:p>
            <a:pPr indent="0" lvl="0" marL="0" marR="0" rtl="0" algn="ctr">
              <a:spcBef>
                <a:spcPts val="0"/>
              </a:spcBef>
              <a:spcAft>
                <a:spcPts val="0"/>
              </a:spcAft>
              <a:buNone/>
            </a:pPr>
            <a:r>
              <a:rPr b="1" lang="en" sz="3200">
                <a:solidFill>
                  <a:schemeClr val="accent1"/>
                </a:solidFill>
                <a:latin typeface="Roboto"/>
                <a:ea typeface="Roboto"/>
                <a:cs typeface="Roboto"/>
                <a:sym typeface="Roboto"/>
              </a:rPr>
              <a:t>Developer</a:t>
            </a:r>
            <a:r>
              <a:rPr b="1" lang="en" sz="3200">
                <a:solidFill>
                  <a:schemeClr val="accent1"/>
                </a:solidFill>
                <a:latin typeface="Roboto"/>
                <a:ea typeface="Roboto"/>
                <a:cs typeface="Roboto"/>
                <a:sym typeface="Roboto"/>
              </a:rPr>
              <a:t> </a:t>
            </a:r>
            <a:r>
              <a:rPr lang="en" sz="3200">
                <a:solidFill>
                  <a:srgbClr val="70818A"/>
                </a:solidFill>
                <a:latin typeface="Roboto"/>
                <a:ea typeface="Roboto"/>
                <a:cs typeface="Roboto"/>
                <a:sym typeface="Roboto"/>
              </a:rPr>
              <a:t>Validates All Acceptance Criteria on a Selection of Configurations in the QA Environment</a:t>
            </a:r>
            <a:endParaRPr sz="3200">
              <a:solidFill>
                <a:srgbClr val="70818A"/>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Bug Guidelines</a:t>
            </a:r>
            <a:endParaRPr/>
          </a:p>
        </p:txBody>
      </p:sp>
      <p:sp>
        <p:nvSpPr>
          <p:cNvPr id="162" name="Google Shape;162;p28"/>
          <p:cNvSpPr txBox="1"/>
          <p:nvPr>
            <p:ph idx="1" type="body"/>
          </p:nvPr>
        </p:nvSpPr>
        <p:spPr>
          <a:xfrm>
            <a:off x="311700" y="1000025"/>
            <a:ext cx="8520600" cy="33027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Log all issues that are found (these go into the Sprint Backlog initially, but may be moved to Product Backlog if deemed not critical for the current sprint)</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Associate bugs with parent User Story for traceability</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Regularly review bugs (triage daily if possible)</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If something is not a true bug, recategorize - Improvements, Change Requests</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Don’t build bug debt - if an issue is never going to be addressed, close it out</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Factor bug fixing time into your sprint capacity - </a:t>
            </a:r>
            <a:endParaRPr sz="1200">
              <a:highlight>
                <a:schemeClr val="lt1"/>
              </a:highlight>
              <a:latin typeface="Roboto"/>
              <a:ea typeface="Roboto"/>
              <a:cs typeface="Roboto"/>
              <a:sym typeface="Roboto"/>
            </a:endParaRPr>
          </a:p>
          <a:p>
            <a:pPr indent="0" lvl="0" marL="457200" rtl="0" algn="l">
              <a:lnSpc>
                <a:spcPct val="115000"/>
              </a:lnSpc>
              <a:spcBef>
                <a:spcPts val="1020"/>
              </a:spcBef>
              <a:spcAft>
                <a:spcPts val="1000"/>
              </a:spcAft>
              <a:buNone/>
            </a:pPr>
            <a:r>
              <a:rPr lang="en" sz="1200">
                <a:highlight>
                  <a:schemeClr val="lt1"/>
                </a:highlight>
                <a:latin typeface="Roboto"/>
                <a:ea typeface="Roboto"/>
                <a:cs typeface="Roboto"/>
                <a:sym typeface="Roboto"/>
              </a:rPr>
              <a:t>e.g. 80% new feature development vs 20% bug fixing</a:t>
            </a:r>
            <a:endParaRPr sz="1200">
              <a:highlight>
                <a:schemeClr val="lt1"/>
              </a:highlight>
              <a:latin typeface="Roboto"/>
              <a:ea typeface="Roboto"/>
              <a:cs typeface="Roboto"/>
              <a:sym typeface="Roboto"/>
            </a:endParaRPr>
          </a:p>
        </p:txBody>
      </p:sp>
      <p:pic>
        <p:nvPicPr>
          <p:cNvPr id="163" name="Google Shape;163;p28"/>
          <p:cNvPicPr preferRelativeResize="0"/>
          <p:nvPr/>
        </p:nvPicPr>
        <p:blipFill>
          <a:blip r:embed="rId3">
            <a:alphaModFix/>
          </a:blip>
          <a:stretch>
            <a:fillRect/>
          </a:stretch>
        </p:blipFill>
        <p:spPr>
          <a:xfrm>
            <a:off x="6019350" y="3044375"/>
            <a:ext cx="3001876" cy="18761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9"/>
          <p:cNvSpPr txBox="1"/>
          <p:nvPr/>
        </p:nvSpPr>
        <p:spPr>
          <a:xfrm>
            <a:off x="2419925" y="294600"/>
            <a:ext cx="6453900" cy="3582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 sz="3200">
                <a:solidFill>
                  <a:srgbClr val="70818A"/>
                </a:solidFill>
                <a:latin typeface="Roboto"/>
                <a:ea typeface="Roboto"/>
                <a:cs typeface="Roboto"/>
                <a:sym typeface="Roboto"/>
              </a:rPr>
              <a:t>Ready for Sprint Review: </a:t>
            </a:r>
            <a:endParaRPr>
              <a:solidFill>
                <a:srgbClr val="70818A"/>
              </a:solidFill>
              <a:latin typeface="Roboto"/>
              <a:ea typeface="Roboto"/>
              <a:cs typeface="Roboto"/>
              <a:sym typeface="Roboto"/>
            </a:endParaRPr>
          </a:p>
          <a:p>
            <a:pPr indent="0" lvl="0" marL="0" marR="0" rtl="0" algn="ctr">
              <a:spcBef>
                <a:spcPts val="0"/>
              </a:spcBef>
              <a:spcAft>
                <a:spcPts val="0"/>
              </a:spcAft>
              <a:buNone/>
            </a:pPr>
            <a:r>
              <a:rPr b="1" lang="en" sz="3200">
                <a:solidFill>
                  <a:schemeClr val="accent1"/>
                </a:solidFill>
                <a:latin typeface="Roboto"/>
                <a:ea typeface="Roboto"/>
                <a:cs typeface="Roboto"/>
                <a:sym typeface="Roboto"/>
              </a:rPr>
              <a:t>QA Team</a:t>
            </a:r>
            <a:r>
              <a:rPr lang="en" sz="3200">
                <a:solidFill>
                  <a:srgbClr val="70818A"/>
                </a:solidFill>
                <a:latin typeface="Roboto"/>
                <a:ea typeface="Roboto"/>
                <a:cs typeface="Roboto"/>
                <a:sym typeface="Roboto"/>
              </a:rPr>
              <a:t> Completes All Testing and Validates Acceptance Criteria on All Supported Configurations</a:t>
            </a:r>
            <a:endParaRPr sz="3200">
              <a:solidFill>
                <a:srgbClr val="70818A"/>
              </a:solidFill>
              <a:latin typeface="Roboto"/>
              <a:ea typeface="Roboto"/>
              <a:cs typeface="Roboto"/>
              <a:sym typeface="Roboto"/>
            </a:endParaRPr>
          </a:p>
          <a:p>
            <a:pPr indent="0" lvl="0" marL="0" marR="0" rtl="0" algn="ctr">
              <a:spcBef>
                <a:spcPts val="0"/>
              </a:spcBef>
              <a:spcAft>
                <a:spcPts val="0"/>
              </a:spcAft>
              <a:buNone/>
            </a:pPr>
            <a:r>
              <a:t/>
            </a:r>
            <a:endParaRPr sz="3200">
              <a:solidFill>
                <a:srgbClr val="70818A"/>
              </a:solidFill>
              <a:latin typeface="Roboto"/>
              <a:ea typeface="Roboto"/>
              <a:cs typeface="Roboto"/>
              <a:sym typeface="Roboto"/>
            </a:endParaRPr>
          </a:p>
          <a:p>
            <a:pPr indent="0" lvl="0" marL="0" marR="0" rtl="0" algn="ctr">
              <a:spcBef>
                <a:spcPts val="0"/>
              </a:spcBef>
              <a:spcAft>
                <a:spcPts val="0"/>
              </a:spcAft>
              <a:buNone/>
            </a:pPr>
            <a:r>
              <a:rPr lang="en" sz="3200">
                <a:solidFill>
                  <a:srgbClr val="70818A"/>
                </a:solidFill>
                <a:latin typeface="Roboto"/>
                <a:ea typeface="Roboto"/>
                <a:cs typeface="Roboto"/>
                <a:sym typeface="Roboto"/>
              </a:rPr>
              <a:t>No High Priority Bugs Open in the QA Environment</a:t>
            </a:r>
            <a:endParaRPr sz="3200">
              <a:solidFill>
                <a:srgbClr val="70818A"/>
              </a:solidFill>
              <a:latin typeface="Roboto"/>
              <a:ea typeface="Roboto"/>
              <a:cs typeface="Roboto"/>
              <a:sym typeface="Roboto"/>
            </a:endParaRPr>
          </a:p>
        </p:txBody>
      </p:sp>
      <p:pic>
        <p:nvPicPr>
          <p:cNvPr id="169" name="Google Shape;169;p29"/>
          <p:cNvPicPr preferRelativeResize="0"/>
          <p:nvPr/>
        </p:nvPicPr>
        <p:blipFill>
          <a:blip r:embed="rId3">
            <a:alphaModFix/>
          </a:blip>
          <a:stretch>
            <a:fillRect/>
          </a:stretch>
        </p:blipFill>
        <p:spPr>
          <a:xfrm>
            <a:off x="177563" y="3276475"/>
            <a:ext cx="2466975" cy="160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Definition of Done</a:t>
            </a:r>
            <a:endParaRPr/>
          </a:p>
        </p:txBody>
      </p:sp>
      <p:sp>
        <p:nvSpPr>
          <p:cNvPr id="175" name="Google Shape;175;p30"/>
          <p:cNvSpPr txBox="1"/>
          <p:nvPr>
            <p:ph idx="1" type="body"/>
          </p:nvPr>
        </p:nvSpPr>
        <p:spPr>
          <a:xfrm>
            <a:off x="311700" y="1000025"/>
            <a:ext cx="8520600" cy="33027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Story is dev complete</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Story passes functional tests on all supported configurations</a:t>
            </a:r>
            <a:endParaRPr sz="1200">
              <a:highlight>
                <a:schemeClr val="lt1"/>
              </a:highlight>
              <a:latin typeface="Roboto"/>
              <a:ea typeface="Roboto"/>
              <a:cs typeface="Roboto"/>
              <a:sym typeface="Roboto"/>
            </a:endParaRPr>
          </a:p>
          <a:p>
            <a:pPr indent="-304800" lvl="0" marL="457200" rtl="0" algn="l">
              <a:spcBef>
                <a:spcPts val="1020"/>
              </a:spcBef>
              <a:spcAft>
                <a:spcPts val="0"/>
              </a:spcAft>
              <a:buSzPts val="1200"/>
              <a:buFont typeface="Roboto"/>
              <a:buChar char="●"/>
            </a:pPr>
            <a:r>
              <a:rPr lang="en" sz="1200">
                <a:highlight>
                  <a:schemeClr val="lt1"/>
                </a:highlight>
                <a:latin typeface="Roboto"/>
                <a:ea typeface="Roboto"/>
                <a:cs typeface="Roboto"/>
                <a:sym typeface="Roboto"/>
              </a:rPr>
              <a:t>Story passes non-functional tests (e.g. performance, security)</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High priority bugs have been addressed</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Story integrates with the existing code base</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Product owner has approved the story</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1000"/>
              </a:spcAft>
              <a:buSzPts val="1200"/>
              <a:buFont typeface="Roboto"/>
              <a:buChar char="●"/>
            </a:pPr>
            <a:r>
              <a:rPr lang="en" sz="1200">
                <a:highlight>
                  <a:schemeClr val="lt1"/>
                </a:highlight>
                <a:latin typeface="Roboto"/>
                <a:ea typeface="Roboto"/>
                <a:cs typeface="Roboto"/>
                <a:sym typeface="Roboto"/>
              </a:rPr>
              <a:t>Supporting documentation is complete</a:t>
            </a:r>
            <a:endParaRPr sz="1200">
              <a:highlight>
                <a:schemeClr val="lt1"/>
              </a:highlight>
              <a:latin typeface="Roboto"/>
              <a:ea typeface="Roboto"/>
              <a:cs typeface="Roboto"/>
              <a:sym typeface="Roboto"/>
            </a:endParaRPr>
          </a:p>
        </p:txBody>
      </p:sp>
      <p:pic>
        <p:nvPicPr>
          <p:cNvPr id="176" name="Google Shape;176;p30"/>
          <p:cNvPicPr preferRelativeResize="0"/>
          <p:nvPr/>
        </p:nvPicPr>
        <p:blipFill>
          <a:blip r:embed="rId3">
            <a:alphaModFix/>
          </a:blip>
          <a:stretch>
            <a:fillRect/>
          </a:stretch>
        </p:blipFill>
        <p:spPr>
          <a:xfrm rot="345635">
            <a:off x="5236862" y="2014679"/>
            <a:ext cx="3475334" cy="256811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1"/>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Sprint Wrap Up</a:t>
            </a:r>
            <a:endParaRPr/>
          </a:p>
        </p:txBody>
      </p:sp>
      <p:sp>
        <p:nvSpPr>
          <p:cNvPr id="182" name="Google Shape;182;p31"/>
          <p:cNvSpPr txBox="1"/>
          <p:nvPr>
            <p:ph idx="1" type="body"/>
          </p:nvPr>
        </p:nvSpPr>
        <p:spPr>
          <a:xfrm>
            <a:off x="311700" y="1000025"/>
            <a:ext cx="8520600" cy="33027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All targeted stories for the sprint are completed (have met the “Definition of Done” OR have been moved out to a future sprint)</a:t>
            </a:r>
            <a:endParaRPr sz="1200">
              <a:highlight>
                <a:schemeClr val="lt1"/>
              </a:highlight>
              <a:latin typeface="Roboto"/>
              <a:ea typeface="Roboto"/>
              <a:cs typeface="Roboto"/>
              <a:sym typeface="Roboto"/>
            </a:endParaRPr>
          </a:p>
          <a:p>
            <a:pPr indent="-304800" lvl="0" marL="457200" rtl="0" algn="l">
              <a:spcBef>
                <a:spcPts val="1020"/>
              </a:spcBef>
              <a:spcAft>
                <a:spcPts val="0"/>
              </a:spcAft>
              <a:buSzPts val="1200"/>
              <a:buFont typeface="Roboto"/>
              <a:buChar char="●"/>
            </a:pPr>
            <a:r>
              <a:rPr lang="en" sz="1200">
                <a:highlight>
                  <a:schemeClr val="lt1"/>
                </a:highlight>
                <a:latin typeface="Roboto"/>
                <a:ea typeface="Roboto"/>
                <a:cs typeface="Roboto"/>
                <a:sym typeface="Roboto"/>
              </a:rPr>
              <a:t>All planned testing has been completed to an acceptable pass rate</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No open high priority bugs</a:t>
            </a:r>
            <a:endParaRPr sz="1200">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No remaining open User Stories, Tasks, or Sub Tasks</a:t>
            </a:r>
            <a:endParaRPr sz="1200">
              <a:highlight>
                <a:schemeClr val="lt1"/>
              </a:highlight>
              <a:latin typeface="Roboto"/>
              <a:ea typeface="Roboto"/>
              <a:cs typeface="Roboto"/>
              <a:sym typeface="Roboto"/>
            </a:endParaRPr>
          </a:p>
          <a:p>
            <a:pPr indent="0" lvl="0" marL="0" rtl="0" algn="l">
              <a:lnSpc>
                <a:spcPct val="115000"/>
              </a:lnSpc>
              <a:spcBef>
                <a:spcPts val="1020"/>
              </a:spcBef>
              <a:spcAft>
                <a:spcPts val="0"/>
              </a:spcAft>
              <a:buNone/>
            </a:pPr>
            <a:r>
              <a:t/>
            </a:r>
            <a:endParaRPr sz="1200">
              <a:highlight>
                <a:schemeClr val="lt1"/>
              </a:highlight>
              <a:latin typeface="Roboto"/>
              <a:ea typeface="Roboto"/>
              <a:cs typeface="Roboto"/>
              <a:sym typeface="Roboto"/>
            </a:endParaRPr>
          </a:p>
          <a:p>
            <a:pPr indent="0" lvl="0" marL="0" rtl="0" algn="ctr">
              <a:lnSpc>
                <a:spcPct val="115000"/>
              </a:lnSpc>
              <a:spcBef>
                <a:spcPts val="1020"/>
              </a:spcBef>
              <a:spcAft>
                <a:spcPts val="1000"/>
              </a:spcAft>
              <a:buNone/>
            </a:pPr>
            <a:r>
              <a:rPr b="1" i="1" lang="en">
                <a:solidFill>
                  <a:schemeClr val="accent1"/>
                </a:solidFill>
                <a:highlight>
                  <a:schemeClr val="lt1"/>
                </a:highlight>
                <a:latin typeface="Roboto"/>
                <a:ea typeface="Roboto"/>
                <a:cs typeface="Roboto"/>
                <a:sym typeface="Roboto"/>
              </a:rPr>
              <a:t>TIME FOR LAUNCH TO PRODUCTION!</a:t>
            </a:r>
            <a:endParaRPr b="1" i="1">
              <a:solidFill>
                <a:schemeClr val="accent1"/>
              </a:solidFill>
              <a:highlight>
                <a:schemeClr val="lt1"/>
              </a:highlight>
              <a:latin typeface="Roboto"/>
              <a:ea typeface="Roboto"/>
              <a:cs typeface="Roboto"/>
              <a:sym typeface="Roboto"/>
            </a:endParaRPr>
          </a:p>
        </p:txBody>
      </p:sp>
      <p:pic>
        <p:nvPicPr>
          <p:cNvPr id="183" name="Google Shape;183;p31"/>
          <p:cNvPicPr preferRelativeResize="0"/>
          <p:nvPr/>
        </p:nvPicPr>
        <p:blipFill>
          <a:blip r:embed="rId3">
            <a:alphaModFix/>
          </a:blip>
          <a:stretch>
            <a:fillRect/>
          </a:stretch>
        </p:blipFill>
        <p:spPr>
          <a:xfrm>
            <a:off x="3908415" y="3478350"/>
            <a:ext cx="1327175" cy="1473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idx="1" type="body"/>
          </p:nvPr>
        </p:nvSpPr>
        <p:spPr>
          <a:xfrm>
            <a:off x="311700" y="1322400"/>
            <a:ext cx="8520600" cy="24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is Agile?  What is Scrum?</a:t>
            </a:r>
            <a:endParaRPr b="1"/>
          </a:p>
          <a:p>
            <a:pPr indent="0" lvl="0" marL="0" rtl="0" algn="l">
              <a:spcBef>
                <a:spcPts val="1600"/>
              </a:spcBef>
              <a:spcAft>
                <a:spcPts val="0"/>
              </a:spcAft>
              <a:buNone/>
            </a:pPr>
            <a:r>
              <a:rPr b="1" lang="en">
                <a:solidFill>
                  <a:schemeClr val="lt2"/>
                </a:solidFill>
              </a:rPr>
              <a:t>Glossary of Terms</a:t>
            </a:r>
            <a:endParaRPr b="1">
              <a:solidFill>
                <a:schemeClr val="lt2"/>
              </a:solidFill>
            </a:endParaRPr>
          </a:p>
          <a:p>
            <a:pPr indent="0" lvl="0" marL="0" rtl="0" algn="l">
              <a:spcBef>
                <a:spcPts val="1600"/>
              </a:spcBef>
              <a:spcAft>
                <a:spcPts val="0"/>
              </a:spcAft>
              <a:buNone/>
            </a:pPr>
            <a:r>
              <a:rPr b="1" lang="en">
                <a:solidFill>
                  <a:schemeClr val="lt2"/>
                </a:solidFill>
              </a:rPr>
              <a:t>Sprint Overview</a:t>
            </a:r>
            <a:endParaRPr b="1">
              <a:solidFill>
                <a:schemeClr val="lt2"/>
              </a:solidFill>
            </a:endParaRPr>
          </a:p>
          <a:p>
            <a:pPr indent="0" lvl="0" marL="0" rtl="0" algn="l">
              <a:spcBef>
                <a:spcPts val="1600"/>
              </a:spcBef>
              <a:spcAft>
                <a:spcPts val="0"/>
              </a:spcAft>
              <a:buNone/>
            </a:pPr>
            <a:r>
              <a:rPr b="1" lang="en">
                <a:solidFill>
                  <a:schemeClr val="lt2"/>
                </a:solidFill>
              </a:rPr>
              <a:t>Sprint Flow (Detailed)</a:t>
            </a:r>
            <a:endParaRPr b="1">
              <a:solidFill>
                <a:schemeClr val="lt2"/>
              </a:solidFill>
            </a:endParaRPr>
          </a:p>
          <a:p>
            <a:pPr indent="0" lvl="0" marL="0" rtl="0" algn="l">
              <a:spcBef>
                <a:spcPts val="1600"/>
              </a:spcBef>
              <a:spcAft>
                <a:spcPts val="1600"/>
              </a:spcAft>
              <a:buNone/>
            </a:pPr>
            <a:r>
              <a:rPr b="1" lang="en">
                <a:solidFill>
                  <a:schemeClr val="lt2"/>
                </a:solidFill>
              </a:rPr>
              <a:t>Useful Links</a:t>
            </a:r>
            <a:endParaRPr b="1">
              <a:solidFill>
                <a:schemeClr val="l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ph idx="1" type="body"/>
          </p:nvPr>
        </p:nvSpPr>
        <p:spPr>
          <a:xfrm>
            <a:off x="311700" y="1322400"/>
            <a:ext cx="8520600" cy="24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2"/>
                </a:solidFill>
              </a:rPr>
              <a:t>What is Agile?  What is Scrum?</a:t>
            </a:r>
            <a:endParaRPr b="1">
              <a:solidFill>
                <a:schemeClr val="lt2"/>
              </a:solidFill>
            </a:endParaRPr>
          </a:p>
          <a:p>
            <a:pPr indent="0" lvl="0" marL="0" rtl="0" algn="l">
              <a:spcBef>
                <a:spcPts val="1600"/>
              </a:spcBef>
              <a:spcAft>
                <a:spcPts val="0"/>
              </a:spcAft>
              <a:buNone/>
            </a:pPr>
            <a:r>
              <a:rPr b="1" lang="en">
                <a:solidFill>
                  <a:schemeClr val="lt2"/>
                </a:solidFill>
              </a:rPr>
              <a:t>Glossary of Terms</a:t>
            </a:r>
            <a:endParaRPr b="1">
              <a:solidFill>
                <a:schemeClr val="lt2"/>
              </a:solidFill>
            </a:endParaRPr>
          </a:p>
          <a:p>
            <a:pPr indent="0" lvl="0" marL="0" rtl="0" algn="l">
              <a:spcBef>
                <a:spcPts val="1600"/>
              </a:spcBef>
              <a:spcAft>
                <a:spcPts val="0"/>
              </a:spcAft>
              <a:buNone/>
            </a:pPr>
            <a:r>
              <a:rPr b="1" lang="en">
                <a:solidFill>
                  <a:schemeClr val="lt2"/>
                </a:solidFill>
              </a:rPr>
              <a:t>Sprint Overview</a:t>
            </a:r>
            <a:endParaRPr b="1">
              <a:solidFill>
                <a:schemeClr val="lt2"/>
              </a:solidFill>
            </a:endParaRPr>
          </a:p>
          <a:p>
            <a:pPr indent="0" lvl="0" marL="0" rtl="0" algn="l">
              <a:spcBef>
                <a:spcPts val="1600"/>
              </a:spcBef>
              <a:spcAft>
                <a:spcPts val="0"/>
              </a:spcAft>
              <a:buNone/>
            </a:pPr>
            <a:r>
              <a:rPr b="1" lang="en">
                <a:solidFill>
                  <a:schemeClr val="lt2"/>
                </a:solidFill>
              </a:rPr>
              <a:t>Sprint Flow (Detailed)</a:t>
            </a:r>
            <a:endParaRPr b="1">
              <a:solidFill>
                <a:schemeClr val="lt2"/>
              </a:solidFill>
            </a:endParaRPr>
          </a:p>
          <a:p>
            <a:pPr indent="0" lvl="0" marL="0" rtl="0" algn="l">
              <a:spcBef>
                <a:spcPts val="1600"/>
              </a:spcBef>
              <a:spcAft>
                <a:spcPts val="1600"/>
              </a:spcAft>
              <a:buNone/>
            </a:pPr>
            <a:r>
              <a:rPr b="1" lang="en"/>
              <a:t>Useful Links</a:t>
            </a:r>
            <a:endParaRPr b="1"/>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Useful Links</a:t>
            </a:r>
            <a:endParaRPr/>
          </a:p>
        </p:txBody>
      </p:sp>
      <p:sp>
        <p:nvSpPr>
          <p:cNvPr id="194" name="Google Shape;194;p33"/>
          <p:cNvSpPr txBox="1"/>
          <p:nvPr>
            <p:ph idx="1" type="body"/>
          </p:nvPr>
        </p:nvSpPr>
        <p:spPr>
          <a:xfrm>
            <a:off x="311700" y="1000025"/>
            <a:ext cx="8520600" cy="33027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Agile Manifesto: </a:t>
            </a:r>
            <a:r>
              <a:rPr lang="en" sz="1200" u="sng">
                <a:solidFill>
                  <a:schemeClr val="accent1"/>
                </a:solidFill>
                <a:highlight>
                  <a:schemeClr val="lt1"/>
                </a:highlight>
                <a:latin typeface="Roboto"/>
                <a:ea typeface="Roboto"/>
                <a:cs typeface="Roboto"/>
                <a:sym typeface="Roboto"/>
                <a:hlinkClick r:id="rId3"/>
              </a:rPr>
              <a:t>https://agilemanifesto.org/</a:t>
            </a:r>
            <a:endParaRPr sz="1200">
              <a:solidFill>
                <a:schemeClr val="accent1"/>
              </a:solidFill>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Scrum Guide: </a:t>
            </a:r>
            <a:r>
              <a:rPr lang="en" sz="1200" u="sng">
                <a:solidFill>
                  <a:schemeClr val="accent1"/>
                </a:solidFill>
                <a:highlight>
                  <a:schemeClr val="lt1"/>
                </a:highlight>
                <a:latin typeface="Roboto"/>
                <a:ea typeface="Roboto"/>
                <a:cs typeface="Roboto"/>
                <a:sym typeface="Roboto"/>
                <a:hlinkClick r:id="rId4"/>
              </a:rPr>
              <a:t>https://www.scrumguides.org/docs/scrumguide/v1/scrum-guide-us.pdf</a:t>
            </a:r>
            <a:endParaRPr sz="1200">
              <a:solidFill>
                <a:schemeClr val="accent1"/>
              </a:solidFill>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Scrum Alliance: </a:t>
            </a:r>
            <a:r>
              <a:rPr lang="en" sz="1200" u="sng">
                <a:solidFill>
                  <a:schemeClr val="accent1"/>
                </a:solidFill>
                <a:highlight>
                  <a:schemeClr val="lt1"/>
                </a:highlight>
                <a:latin typeface="Roboto"/>
                <a:ea typeface="Roboto"/>
                <a:cs typeface="Roboto"/>
                <a:sym typeface="Roboto"/>
                <a:hlinkClick r:id="rId5"/>
              </a:rPr>
              <a:t>https://www.scrumalliance.org/</a:t>
            </a:r>
            <a:endParaRPr sz="1200">
              <a:solidFill>
                <a:schemeClr val="accent1"/>
              </a:solidFill>
              <a:highlight>
                <a:schemeClr val="lt1"/>
              </a:highlight>
              <a:latin typeface="Roboto"/>
              <a:ea typeface="Roboto"/>
              <a:cs typeface="Roboto"/>
              <a:sym typeface="Roboto"/>
            </a:endParaRPr>
          </a:p>
          <a:p>
            <a:pPr indent="-304800" lvl="0" marL="457200" rtl="0" algn="l">
              <a:lnSpc>
                <a:spcPct val="115000"/>
              </a:lnSpc>
              <a:spcBef>
                <a:spcPts val="1020"/>
              </a:spcBef>
              <a:spcAft>
                <a:spcPts val="0"/>
              </a:spcAft>
              <a:buSzPts val="1200"/>
              <a:buFont typeface="Roboto"/>
              <a:buChar char="●"/>
            </a:pPr>
            <a:r>
              <a:rPr lang="en" sz="1200">
                <a:highlight>
                  <a:schemeClr val="lt1"/>
                </a:highlight>
                <a:latin typeface="Roboto"/>
                <a:ea typeface="Roboto"/>
                <a:cs typeface="Roboto"/>
                <a:sym typeface="Roboto"/>
              </a:rPr>
              <a:t>Agile Alliance: </a:t>
            </a:r>
            <a:r>
              <a:rPr lang="en" sz="1200" u="sng">
                <a:solidFill>
                  <a:schemeClr val="accent1"/>
                </a:solidFill>
                <a:highlight>
                  <a:schemeClr val="lt1"/>
                </a:highlight>
                <a:latin typeface="Roboto"/>
                <a:ea typeface="Roboto"/>
                <a:cs typeface="Roboto"/>
                <a:sym typeface="Roboto"/>
                <a:hlinkClick r:id="rId6"/>
              </a:rPr>
              <a:t>https://www.agilealliance.org/</a:t>
            </a:r>
            <a:endParaRPr sz="1200">
              <a:solidFill>
                <a:schemeClr val="accent1"/>
              </a:solidFill>
              <a:highlight>
                <a:schemeClr val="lt1"/>
              </a:highlight>
              <a:latin typeface="Roboto"/>
              <a:ea typeface="Roboto"/>
              <a:cs typeface="Roboto"/>
              <a:sym typeface="Roboto"/>
            </a:endParaRPr>
          </a:p>
          <a:p>
            <a:pPr indent="-304800" lvl="0" marL="457200" rtl="0" algn="l">
              <a:lnSpc>
                <a:spcPct val="115000"/>
              </a:lnSpc>
              <a:spcBef>
                <a:spcPts val="1020"/>
              </a:spcBef>
              <a:spcAft>
                <a:spcPts val="1000"/>
              </a:spcAft>
              <a:buSzPts val="1200"/>
              <a:buFont typeface="Roboto"/>
              <a:buChar char="●"/>
            </a:pPr>
            <a:r>
              <a:rPr lang="en" sz="1200">
                <a:highlight>
                  <a:schemeClr val="lt1"/>
                </a:highlight>
                <a:latin typeface="Roboto"/>
                <a:ea typeface="Roboto"/>
                <a:cs typeface="Roboto"/>
                <a:sym typeface="Roboto"/>
              </a:rPr>
              <a:t>Agile In a Nutshell: </a:t>
            </a:r>
            <a:r>
              <a:rPr lang="en" sz="1200" u="sng">
                <a:solidFill>
                  <a:schemeClr val="accent1"/>
                </a:solidFill>
                <a:highlight>
                  <a:schemeClr val="lt1"/>
                </a:highlight>
                <a:latin typeface="Roboto"/>
                <a:ea typeface="Roboto"/>
                <a:cs typeface="Roboto"/>
                <a:sym typeface="Roboto"/>
                <a:hlinkClick r:id="rId7"/>
              </a:rPr>
              <a:t>http://www.agilenutshell.com/</a:t>
            </a:r>
            <a:endParaRPr sz="1200">
              <a:solidFill>
                <a:schemeClr val="accent1"/>
              </a:solidFill>
              <a:highlight>
                <a:schemeClr val="lt1"/>
              </a:highlight>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4"/>
          <p:cNvSpPr txBox="1"/>
          <p:nvPr>
            <p:ph type="ctrTitle"/>
          </p:nvPr>
        </p:nvSpPr>
        <p:spPr>
          <a:xfrm>
            <a:off x="1004150" y="1751764"/>
            <a:ext cx="7136700" cy="1022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Q &amp; A</a:t>
            </a:r>
            <a:endParaRPr>
              <a:latin typeface="Roboto"/>
              <a:ea typeface="Roboto"/>
              <a:cs typeface="Roboto"/>
              <a:sym typeface="Roboto"/>
            </a:endParaRPr>
          </a:p>
        </p:txBody>
      </p:sp>
      <p:sp>
        <p:nvSpPr>
          <p:cNvPr id="200" name="Google Shape;200;p34"/>
          <p:cNvSpPr txBox="1"/>
          <p:nvPr>
            <p:ph idx="1" type="subTitle"/>
          </p:nvPr>
        </p:nvSpPr>
        <p:spPr>
          <a:xfrm>
            <a:off x="2137225" y="2850039"/>
            <a:ext cx="48705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Thanks!</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0818A"/>
                </a:solidFill>
              </a:rPr>
              <a:t>What is Agile? </a:t>
            </a:r>
            <a:endParaRPr>
              <a:solidFill>
                <a:srgbClr val="70818A"/>
              </a:solidFill>
            </a:endParaRPr>
          </a:p>
        </p:txBody>
      </p:sp>
      <p:sp>
        <p:nvSpPr>
          <p:cNvPr id="78" name="Google Shape;78;p15"/>
          <p:cNvSpPr txBox="1"/>
          <p:nvPr>
            <p:ph idx="1" type="body"/>
          </p:nvPr>
        </p:nvSpPr>
        <p:spPr>
          <a:xfrm>
            <a:off x="311700" y="1000075"/>
            <a:ext cx="8520600" cy="12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FFFFF"/>
                </a:highlight>
                <a:latin typeface="Roboto"/>
                <a:ea typeface="Roboto"/>
                <a:cs typeface="Roboto"/>
                <a:sym typeface="Roboto"/>
              </a:rPr>
              <a:t>Agile is an umbrella term that refers generally to a time boxed, iterative approach to software delivery that builds software incrementally from the start of the project, instead of trying to deliver it all at once near the end.  It works by breaking projects down into little bits of user functionality called user stories, prioritizing them, and then continuously delivering them in short, one to four week cycles called iterations.  There are many different</a:t>
            </a:r>
            <a:endParaRPr sz="1200">
              <a:highlight>
                <a:srgbClr val="FFFFFF"/>
              </a:highlight>
              <a:latin typeface="Roboto"/>
              <a:ea typeface="Roboto"/>
              <a:cs typeface="Roboto"/>
              <a:sym typeface="Roboto"/>
            </a:endParaRPr>
          </a:p>
          <a:p>
            <a:pPr indent="0" lvl="0" marL="0" rtl="0" algn="l">
              <a:spcBef>
                <a:spcPts val="0"/>
              </a:spcBef>
              <a:spcAft>
                <a:spcPts val="0"/>
              </a:spcAft>
              <a:buNone/>
            </a:pPr>
            <a:r>
              <a:rPr lang="en" sz="1200">
                <a:highlight>
                  <a:srgbClr val="FFFFFF"/>
                </a:highlight>
                <a:latin typeface="Roboto"/>
                <a:ea typeface="Roboto"/>
                <a:cs typeface="Roboto"/>
                <a:sym typeface="Roboto"/>
              </a:rPr>
              <a:t>frameworks which a company can use to implement Agile best practices.</a:t>
            </a:r>
            <a:endParaRPr sz="1200">
              <a:highlight>
                <a:srgbClr val="FFFFFF"/>
              </a:highlight>
              <a:latin typeface="Roboto"/>
              <a:ea typeface="Roboto"/>
              <a:cs typeface="Roboto"/>
              <a:sym typeface="Roboto"/>
            </a:endParaRPr>
          </a:p>
        </p:txBody>
      </p:sp>
      <p:sp>
        <p:nvSpPr>
          <p:cNvPr id="79" name="Google Shape;79;p15"/>
          <p:cNvSpPr txBox="1"/>
          <p:nvPr>
            <p:ph type="title"/>
          </p:nvPr>
        </p:nvSpPr>
        <p:spPr>
          <a:xfrm>
            <a:off x="311700" y="2578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70818A"/>
                </a:solidFill>
                <a:latin typeface="Roboto"/>
                <a:ea typeface="Roboto"/>
                <a:cs typeface="Roboto"/>
                <a:sym typeface="Roboto"/>
              </a:rPr>
              <a:t>What is Scrum? </a:t>
            </a:r>
            <a:endParaRPr>
              <a:solidFill>
                <a:srgbClr val="70818A"/>
              </a:solidFill>
              <a:latin typeface="Roboto"/>
              <a:ea typeface="Roboto"/>
              <a:cs typeface="Roboto"/>
              <a:sym typeface="Roboto"/>
            </a:endParaRPr>
          </a:p>
        </p:txBody>
      </p:sp>
      <p:sp>
        <p:nvSpPr>
          <p:cNvPr id="80" name="Google Shape;80;p15"/>
          <p:cNvSpPr txBox="1"/>
          <p:nvPr>
            <p:ph idx="1" type="body"/>
          </p:nvPr>
        </p:nvSpPr>
        <p:spPr>
          <a:xfrm>
            <a:off x="311700" y="3286075"/>
            <a:ext cx="8600100" cy="1208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highlight>
                  <a:srgbClr val="FFFFFF"/>
                </a:highlight>
                <a:latin typeface="Roboto"/>
                <a:ea typeface="Roboto"/>
                <a:cs typeface="Roboto"/>
                <a:sym typeface="Roboto"/>
              </a:rPr>
              <a:t>Scrum is one of the most popular ways to implement Agile, and the one chosen by most Ultra clients.  In Scrum, iterations are called sprints, and they usually last two weeks.  Scrum, like most Agile methods, favors cross functional teams. There are no formal titles or roles on Scrum projects (save Scrum Master and Product Owner). People still have their areas of specialization (tester, analyst, developer), but the expectation is that people work outside of traditional narrowly defined titles or roles and do whatever it takes to make the project a success.</a:t>
            </a:r>
            <a:endParaRPr sz="1200">
              <a:highlight>
                <a:srgbClr val="FFFFFF"/>
              </a:highlight>
              <a:latin typeface="Roboto"/>
              <a:ea typeface="Roboto"/>
              <a:cs typeface="Roboto"/>
              <a:sym typeface="Roboto"/>
            </a:endParaRPr>
          </a:p>
        </p:txBody>
      </p:sp>
      <p:pic>
        <p:nvPicPr>
          <p:cNvPr id="81" name="Google Shape;81;p15"/>
          <p:cNvPicPr preferRelativeResize="0"/>
          <p:nvPr/>
        </p:nvPicPr>
        <p:blipFill>
          <a:blip r:embed="rId3">
            <a:alphaModFix/>
          </a:blip>
          <a:stretch>
            <a:fillRect/>
          </a:stretch>
        </p:blipFill>
        <p:spPr>
          <a:xfrm>
            <a:off x="5568175" y="1792737"/>
            <a:ext cx="3111725" cy="1405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idx="1" type="body"/>
          </p:nvPr>
        </p:nvSpPr>
        <p:spPr>
          <a:xfrm>
            <a:off x="311700" y="1322400"/>
            <a:ext cx="8520600" cy="24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lt2"/>
                </a:solidFill>
              </a:rPr>
              <a:t>What is Agile?  What is Scrum?</a:t>
            </a:r>
            <a:endParaRPr b="1">
              <a:solidFill>
                <a:schemeClr val="lt2"/>
              </a:solidFill>
            </a:endParaRPr>
          </a:p>
          <a:p>
            <a:pPr indent="0" lvl="0" marL="0" rtl="0" algn="l">
              <a:spcBef>
                <a:spcPts val="1600"/>
              </a:spcBef>
              <a:spcAft>
                <a:spcPts val="0"/>
              </a:spcAft>
              <a:buNone/>
            </a:pPr>
            <a:r>
              <a:rPr b="1" lang="en"/>
              <a:t>Glossary of Terms</a:t>
            </a:r>
            <a:endParaRPr b="1"/>
          </a:p>
          <a:p>
            <a:pPr indent="0" lvl="0" marL="0" rtl="0" algn="l">
              <a:spcBef>
                <a:spcPts val="1600"/>
              </a:spcBef>
              <a:spcAft>
                <a:spcPts val="0"/>
              </a:spcAft>
              <a:buNone/>
            </a:pPr>
            <a:r>
              <a:rPr b="1" lang="en">
                <a:solidFill>
                  <a:schemeClr val="lt2"/>
                </a:solidFill>
              </a:rPr>
              <a:t>Sprint Overview</a:t>
            </a:r>
            <a:endParaRPr b="1">
              <a:solidFill>
                <a:schemeClr val="lt2"/>
              </a:solidFill>
            </a:endParaRPr>
          </a:p>
          <a:p>
            <a:pPr indent="0" lvl="0" marL="0" rtl="0" algn="l">
              <a:spcBef>
                <a:spcPts val="1600"/>
              </a:spcBef>
              <a:spcAft>
                <a:spcPts val="0"/>
              </a:spcAft>
              <a:buNone/>
            </a:pPr>
            <a:r>
              <a:rPr b="1" lang="en">
                <a:solidFill>
                  <a:schemeClr val="lt2"/>
                </a:solidFill>
              </a:rPr>
              <a:t>Sprint Flow (Detailed)</a:t>
            </a:r>
            <a:endParaRPr b="1">
              <a:solidFill>
                <a:schemeClr val="lt2"/>
              </a:solidFill>
            </a:endParaRPr>
          </a:p>
          <a:p>
            <a:pPr indent="0" lvl="0" marL="0" rtl="0" algn="l">
              <a:spcBef>
                <a:spcPts val="1600"/>
              </a:spcBef>
              <a:spcAft>
                <a:spcPts val="1600"/>
              </a:spcAft>
              <a:buNone/>
            </a:pPr>
            <a:r>
              <a:rPr b="1" lang="en">
                <a:solidFill>
                  <a:schemeClr val="lt2"/>
                </a:solidFill>
              </a:rPr>
              <a:t>Useful Links</a:t>
            </a:r>
            <a:endParaRPr b="1">
              <a:solidFill>
                <a:schemeClr val="l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idx="1" type="body"/>
          </p:nvPr>
        </p:nvSpPr>
        <p:spPr>
          <a:xfrm>
            <a:off x="311700" y="1000075"/>
            <a:ext cx="8520600" cy="12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rgbClr val="FFFFFF"/>
                </a:highlight>
                <a:latin typeface="Roboto"/>
                <a:ea typeface="Roboto"/>
                <a:cs typeface="Roboto"/>
                <a:sym typeface="Roboto"/>
              </a:rPr>
              <a:t>The sprint is the Scrum version of an Agile iteration. This is the two week period where the team gets stuff done. Scrum likes to call the output of a sprint the “Potentially Shippable Product” to remind us that this is production ready stuff and we could ship it if we had to.</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latin typeface="Roboto"/>
              <a:ea typeface="Roboto"/>
              <a:cs typeface="Roboto"/>
              <a:sym typeface="Roboto"/>
            </a:endParaRPr>
          </a:p>
          <a:p>
            <a:pPr indent="0" lvl="0" marL="0" rtl="0" algn="l">
              <a:spcBef>
                <a:spcPts val="0"/>
              </a:spcBef>
              <a:spcAft>
                <a:spcPts val="0"/>
              </a:spcAft>
              <a:buNone/>
            </a:pPr>
            <a:r>
              <a:rPr lang="en" sz="1200">
                <a:highlight>
                  <a:srgbClr val="FFFFFF"/>
                </a:highlight>
                <a:latin typeface="Roboto"/>
                <a:ea typeface="Roboto"/>
                <a:cs typeface="Roboto"/>
                <a:sym typeface="Roboto"/>
              </a:rPr>
              <a:t>Scrum sprints don't have to be two weeks in length.  In fact, the original Scrum sprint was 30 days.  But most teams found this too long, and two weeks seems to be about right for most teams.</a:t>
            </a:r>
            <a:endParaRPr sz="1200">
              <a:highlight>
                <a:srgbClr val="FFFFFF"/>
              </a:highlight>
              <a:latin typeface="Roboto"/>
              <a:ea typeface="Roboto"/>
              <a:cs typeface="Roboto"/>
              <a:sym typeface="Roboto"/>
            </a:endParaRPr>
          </a:p>
        </p:txBody>
      </p:sp>
      <p:pic>
        <p:nvPicPr>
          <p:cNvPr id="92" name="Google Shape;92;p17"/>
          <p:cNvPicPr preferRelativeResize="0"/>
          <p:nvPr/>
        </p:nvPicPr>
        <p:blipFill>
          <a:blip r:embed="rId3">
            <a:alphaModFix/>
          </a:blip>
          <a:stretch>
            <a:fillRect/>
          </a:stretch>
        </p:blipFill>
        <p:spPr>
          <a:xfrm>
            <a:off x="1925388" y="2361175"/>
            <a:ext cx="5293228" cy="2477525"/>
          </a:xfrm>
          <a:prstGeom prst="rect">
            <a:avLst/>
          </a:prstGeom>
          <a:noFill/>
          <a:ln>
            <a:noFill/>
          </a:ln>
        </p:spPr>
      </p:pic>
      <p:sp>
        <p:nvSpPr>
          <p:cNvPr id="93" name="Google Shape;93;p17"/>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Sprints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graphicFrame>
        <p:nvGraphicFramePr>
          <p:cNvPr id="98" name="Google Shape;98;p18"/>
          <p:cNvGraphicFramePr/>
          <p:nvPr/>
        </p:nvGraphicFramePr>
        <p:xfrm>
          <a:off x="311700" y="980625"/>
          <a:ext cx="3000000" cy="3000000"/>
        </p:xfrm>
        <a:graphic>
          <a:graphicData uri="http://schemas.openxmlformats.org/drawingml/2006/table">
            <a:tbl>
              <a:tblPr>
                <a:noFill/>
                <a:tableStyleId>{C75FF841-02CF-473F-A482-4B8E133BBD4A}</a:tableStyleId>
              </a:tblPr>
              <a:tblGrid>
                <a:gridCol w="2539650"/>
                <a:gridCol w="4059050"/>
              </a:tblGrid>
              <a:tr h="355200">
                <a:tc>
                  <a:txBody>
                    <a:bodyPr/>
                    <a:lstStyle/>
                    <a:p>
                      <a:pPr indent="0" lvl="0" marL="0" rtl="0" algn="l">
                        <a:spcBef>
                          <a:spcPts val="0"/>
                        </a:spcBef>
                        <a:spcAft>
                          <a:spcPts val="0"/>
                        </a:spcAft>
                        <a:buNone/>
                      </a:pPr>
                      <a:r>
                        <a:rPr b="1" lang="en" sz="1200">
                          <a:solidFill>
                            <a:schemeClr val="accent1"/>
                          </a:solidFill>
                          <a:latin typeface="Roboto"/>
                          <a:ea typeface="Roboto"/>
                          <a:cs typeface="Roboto"/>
                          <a:sym typeface="Roboto"/>
                        </a:rPr>
                        <a:t>Role</a:t>
                      </a:r>
                      <a:r>
                        <a:rPr b="1" lang="en" sz="1200">
                          <a:solidFill>
                            <a:schemeClr val="accent1"/>
                          </a:solidFill>
                          <a:latin typeface="Roboto"/>
                          <a:ea typeface="Roboto"/>
                          <a:cs typeface="Roboto"/>
                          <a:sym typeface="Roboto"/>
                        </a:rPr>
                        <a:t> Name</a:t>
                      </a:r>
                      <a:endParaRPr b="1" sz="1200">
                        <a:solidFill>
                          <a:schemeClr val="accent1"/>
                        </a:solidFill>
                        <a:latin typeface="Roboto"/>
                        <a:ea typeface="Roboto"/>
                        <a:cs typeface="Roboto"/>
                        <a:sym typeface="Roboto"/>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200">
                          <a:solidFill>
                            <a:schemeClr val="accent1"/>
                          </a:solidFill>
                          <a:latin typeface="Roboto"/>
                          <a:ea typeface="Roboto"/>
                          <a:cs typeface="Roboto"/>
                          <a:sym typeface="Roboto"/>
                        </a:rPr>
                        <a:t>Description</a:t>
                      </a:r>
                      <a:endParaRPr b="1" sz="1200">
                        <a:solidFill>
                          <a:schemeClr val="accent1"/>
                        </a:solidFill>
                        <a:latin typeface="Roboto"/>
                        <a:ea typeface="Roboto"/>
                        <a:cs typeface="Roboto"/>
                        <a:sym typeface="Roboto"/>
                      </a:endParaRPr>
                    </a:p>
                  </a:txBody>
                  <a:tcPr marT="91425" marB="91425" marR="91425" marL="91425">
                    <a:solidFill>
                      <a:schemeClr val="dk1"/>
                    </a:solidFill>
                  </a:tcPr>
                </a:tc>
              </a:tr>
              <a:tr h="1182775">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Product Owner</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solidFill>
                            <a:schemeClr val="dk2"/>
                          </a:solidFill>
                          <a:highlight>
                            <a:srgbClr val="FFFFFF"/>
                          </a:highlight>
                          <a:latin typeface="Roboto"/>
                          <a:ea typeface="Roboto"/>
                          <a:cs typeface="Roboto"/>
                          <a:sym typeface="Roboto"/>
                        </a:rPr>
                        <a:t>Provides vision for the software to be built. Product Owner not only focuses on the work to be completed but also focuses on business and market requirements. The PO interacts with the team as well as other stakeholders to build and manage the backlog. The role of a PO is to motivate the team to align them with the goal and vision of the project.</a:t>
                      </a:r>
                      <a:endParaRPr sz="1100">
                        <a:solidFill>
                          <a:schemeClr val="dk2"/>
                        </a:solidFill>
                        <a:latin typeface="Roboto"/>
                        <a:ea typeface="Roboto"/>
                        <a:cs typeface="Roboto"/>
                        <a:sym typeface="Roboto"/>
                      </a:endParaRPr>
                    </a:p>
                  </a:txBody>
                  <a:tcPr marT="91425" marB="91425" marR="91425" marL="91425"/>
                </a:tc>
              </a:tr>
              <a:tr h="1350175">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Scrum Master</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solidFill>
                            <a:schemeClr val="dk2"/>
                          </a:solidFill>
                          <a:highlight>
                            <a:srgbClr val="FFFFFF"/>
                          </a:highlight>
                          <a:latin typeface="Roboto"/>
                          <a:ea typeface="Roboto"/>
                          <a:cs typeface="Roboto"/>
                          <a:sym typeface="Roboto"/>
                        </a:rPr>
                        <a:t>Scrum Master helps the team reach optimal performance by watching the overall Scrum process. They facilitate, monitor and make recommendations, ensuring the team is consistently delivering shippable product.  Like a Project Manager, they shelter the team from outside distractions, but mostly they get out of the way, play a servant leader type role, and help the team focus on that sprint’s user stories.</a:t>
                      </a:r>
                      <a:endParaRPr sz="1100">
                        <a:solidFill>
                          <a:schemeClr val="dk2"/>
                        </a:solidFill>
                        <a:highlight>
                          <a:srgbClr val="FFFFFF"/>
                        </a:highlight>
                        <a:latin typeface="Roboto"/>
                        <a:ea typeface="Roboto"/>
                        <a:cs typeface="Roboto"/>
                        <a:sym typeface="Roboto"/>
                      </a:endParaRPr>
                    </a:p>
                  </a:txBody>
                  <a:tcPr marT="91425" marB="91425" marR="91425" marL="91425"/>
                </a:tc>
              </a:tr>
              <a:tr h="1015400">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Scrum Team </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100">
                          <a:solidFill>
                            <a:schemeClr val="dk2"/>
                          </a:solidFill>
                          <a:highlight>
                            <a:srgbClr val="FFFFFF"/>
                          </a:highlight>
                          <a:latin typeface="Roboto"/>
                          <a:ea typeface="Roboto"/>
                          <a:cs typeface="Roboto"/>
                          <a:sym typeface="Roboto"/>
                        </a:rPr>
                        <a:t>The Scrum Team can be typically comprised of 5 to 7 members, including Dev / QA. Roles and responsibilities do not matter as much as results: a developer may test, perform analysis or think about requirements; an analyst or domain expert can suggest ideas about implementation, and so on.</a:t>
                      </a:r>
                      <a:endParaRPr sz="1100">
                        <a:solidFill>
                          <a:schemeClr val="dk2"/>
                        </a:solidFill>
                        <a:latin typeface="Roboto"/>
                        <a:ea typeface="Roboto"/>
                        <a:cs typeface="Roboto"/>
                        <a:sym typeface="Roboto"/>
                      </a:endParaRPr>
                    </a:p>
                  </a:txBody>
                  <a:tcPr marT="91425" marB="91425" marR="91425" marL="91425"/>
                </a:tc>
              </a:tr>
            </a:tbl>
          </a:graphicData>
        </a:graphic>
      </p:graphicFrame>
      <p:sp>
        <p:nvSpPr>
          <p:cNvPr id="99" name="Google Shape;99;p18"/>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Roles</a:t>
            </a:r>
            <a:endParaRPr/>
          </a:p>
        </p:txBody>
      </p:sp>
      <p:pic>
        <p:nvPicPr>
          <p:cNvPr id="100" name="Google Shape;100;p18"/>
          <p:cNvPicPr preferRelativeResize="0"/>
          <p:nvPr/>
        </p:nvPicPr>
        <p:blipFill>
          <a:blip r:embed="rId3">
            <a:alphaModFix/>
          </a:blip>
          <a:stretch>
            <a:fillRect/>
          </a:stretch>
        </p:blipFill>
        <p:spPr>
          <a:xfrm>
            <a:off x="6951325" y="1629925"/>
            <a:ext cx="2204275" cy="188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9"/>
          <p:cNvSpPr txBox="1"/>
          <p:nvPr>
            <p:ph idx="1" type="body"/>
          </p:nvPr>
        </p:nvSpPr>
        <p:spPr>
          <a:xfrm>
            <a:off x="311700" y="885325"/>
            <a:ext cx="8520600" cy="330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Product </a:t>
            </a:r>
            <a:r>
              <a:rPr b="1" lang="en" sz="1200">
                <a:latin typeface="Roboto"/>
                <a:ea typeface="Roboto"/>
                <a:cs typeface="Roboto"/>
                <a:sym typeface="Roboto"/>
              </a:rPr>
              <a:t>Backlog</a:t>
            </a:r>
            <a:r>
              <a:rPr lang="en" sz="1200">
                <a:highlight>
                  <a:srgbClr val="FAFAFA"/>
                </a:highlight>
                <a:latin typeface="Roboto"/>
                <a:ea typeface="Roboto"/>
                <a:cs typeface="Roboto"/>
                <a:sym typeface="Roboto"/>
              </a:rPr>
              <a:t>:</a:t>
            </a:r>
            <a:r>
              <a:rPr lang="en" sz="1200">
                <a:latin typeface="Roboto"/>
                <a:ea typeface="Roboto"/>
                <a:cs typeface="Roboto"/>
                <a:sym typeface="Roboto"/>
              </a:rPr>
              <a:t> The Product Backlog is the to do list for the project. It contains a list of all the features the Product Owner would one day like to see in their software. It’s prioritized, estimated, and what the team draws from when deciding what to do in a iteration or sprint.</a:t>
            </a:r>
            <a:endParaRPr sz="1200">
              <a:latin typeface="Roboto"/>
              <a:ea typeface="Roboto"/>
              <a:cs typeface="Roboto"/>
              <a:sym typeface="Roboto"/>
            </a:endParaRPr>
          </a:p>
          <a:p>
            <a:pPr indent="0" lvl="0" marL="0" rtl="0" algn="l">
              <a:spcBef>
                <a:spcPts val="1600"/>
              </a:spcBef>
              <a:spcAft>
                <a:spcPts val="0"/>
              </a:spcAft>
              <a:buNone/>
            </a:pPr>
            <a:r>
              <a:rPr b="1" lang="en" sz="1200">
                <a:latin typeface="Roboto"/>
                <a:ea typeface="Roboto"/>
                <a:cs typeface="Roboto"/>
                <a:sym typeface="Roboto"/>
              </a:rPr>
              <a:t>Sprint Backlog: </a:t>
            </a:r>
            <a:r>
              <a:rPr lang="en" sz="1200">
                <a:latin typeface="Roboto"/>
                <a:ea typeface="Roboto"/>
                <a:cs typeface="Roboto"/>
                <a:sym typeface="Roboto"/>
              </a:rPr>
              <a:t>What the team commits to each sprint is tracked in a Sprint Backlog. It contains a list of user stories the Product Owner would like to see developed for that sprint.</a:t>
            </a:r>
            <a:endParaRPr sz="1200">
              <a:latin typeface="Roboto"/>
              <a:ea typeface="Roboto"/>
              <a:cs typeface="Roboto"/>
              <a:sym typeface="Roboto"/>
            </a:endParaRPr>
          </a:p>
          <a:p>
            <a:pPr indent="0" lvl="0" marL="0" rtl="0" algn="l">
              <a:spcBef>
                <a:spcPts val="1600"/>
              </a:spcBef>
              <a:spcAft>
                <a:spcPts val="0"/>
              </a:spcAft>
              <a:buNone/>
            </a:pPr>
            <a:r>
              <a:t/>
            </a:r>
            <a:endParaRPr sz="1200">
              <a:latin typeface="Roboto"/>
              <a:ea typeface="Roboto"/>
              <a:cs typeface="Roboto"/>
              <a:sym typeface="Roboto"/>
            </a:endParaRPr>
          </a:p>
          <a:p>
            <a:pPr indent="0" lvl="0" marL="0" rtl="0" algn="l">
              <a:spcBef>
                <a:spcPts val="1600"/>
              </a:spcBef>
              <a:spcAft>
                <a:spcPts val="0"/>
              </a:spcAft>
              <a:buNone/>
            </a:pPr>
            <a:r>
              <a:t/>
            </a:r>
            <a:endParaRPr sz="1000">
              <a:latin typeface="Roboto"/>
              <a:ea typeface="Roboto"/>
              <a:cs typeface="Roboto"/>
              <a:sym typeface="Roboto"/>
            </a:endParaRPr>
          </a:p>
          <a:p>
            <a:pPr indent="0" lvl="0" marL="0" rtl="0" algn="l">
              <a:spcBef>
                <a:spcPts val="1600"/>
              </a:spcBef>
              <a:spcAft>
                <a:spcPts val="0"/>
              </a:spcAft>
              <a:buNone/>
            </a:pPr>
            <a:r>
              <a:t/>
            </a:r>
            <a:endParaRPr sz="1000">
              <a:latin typeface="Roboto"/>
              <a:ea typeface="Roboto"/>
              <a:cs typeface="Roboto"/>
              <a:sym typeface="Roboto"/>
            </a:endParaRPr>
          </a:p>
          <a:p>
            <a:pPr indent="0" lvl="0" marL="0" rtl="0" algn="l">
              <a:spcBef>
                <a:spcPts val="1600"/>
              </a:spcBef>
              <a:spcAft>
                <a:spcPts val="0"/>
              </a:spcAft>
              <a:buNone/>
            </a:pPr>
            <a:br>
              <a:rPr lang="en" sz="1000">
                <a:latin typeface="Roboto"/>
                <a:ea typeface="Roboto"/>
                <a:cs typeface="Roboto"/>
                <a:sym typeface="Roboto"/>
              </a:rPr>
            </a:br>
            <a:br>
              <a:rPr b="1" lang="en" sz="1000">
                <a:latin typeface="Roboto"/>
                <a:ea typeface="Roboto"/>
                <a:cs typeface="Roboto"/>
                <a:sym typeface="Roboto"/>
              </a:rPr>
            </a:br>
            <a:endParaRPr b="1" sz="1000">
              <a:latin typeface="Roboto"/>
              <a:ea typeface="Roboto"/>
              <a:cs typeface="Roboto"/>
              <a:sym typeface="Roboto"/>
            </a:endParaRPr>
          </a:p>
          <a:p>
            <a:pPr indent="0" lvl="0" marL="0" rtl="0" algn="ctr">
              <a:spcBef>
                <a:spcPts val="1600"/>
              </a:spcBef>
              <a:spcAft>
                <a:spcPts val="1600"/>
              </a:spcAft>
              <a:buNone/>
            </a:pPr>
            <a:r>
              <a:rPr b="1" lang="en" sz="1200">
                <a:latin typeface="Roboto"/>
                <a:ea typeface="Roboto"/>
                <a:cs typeface="Roboto"/>
                <a:sym typeface="Roboto"/>
              </a:rPr>
              <a:t>While the Product Backlog identifies ALL of the pending features of the product being developed, the Sprint Backlog identifies only that smaller list of Product Backlog items which have been jointly agreed between the product owner and the team as goals to be accomplished during the current sprint.</a:t>
            </a:r>
            <a:endParaRPr b="1" sz="1000">
              <a:latin typeface="Roboto"/>
              <a:ea typeface="Roboto"/>
              <a:cs typeface="Roboto"/>
              <a:sym typeface="Roboto"/>
            </a:endParaRPr>
          </a:p>
        </p:txBody>
      </p:sp>
      <p:sp>
        <p:nvSpPr>
          <p:cNvPr id="106" name="Google Shape;106;p19"/>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Backlogs</a:t>
            </a:r>
            <a:endParaRPr/>
          </a:p>
        </p:txBody>
      </p:sp>
      <p:pic>
        <p:nvPicPr>
          <p:cNvPr id="107" name="Google Shape;107;p19"/>
          <p:cNvPicPr preferRelativeResize="0"/>
          <p:nvPr/>
        </p:nvPicPr>
        <p:blipFill>
          <a:blip r:embed="rId3">
            <a:alphaModFix/>
          </a:blip>
          <a:stretch>
            <a:fillRect/>
          </a:stretch>
        </p:blipFill>
        <p:spPr>
          <a:xfrm>
            <a:off x="3420900" y="2341950"/>
            <a:ext cx="2302200" cy="1846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pic>
        <p:nvPicPr>
          <p:cNvPr id="112" name="Google Shape;112;p20"/>
          <p:cNvPicPr preferRelativeResize="0"/>
          <p:nvPr/>
        </p:nvPicPr>
        <p:blipFill>
          <a:blip r:embed="rId3">
            <a:alphaModFix/>
          </a:blip>
          <a:stretch>
            <a:fillRect/>
          </a:stretch>
        </p:blipFill>
        <p:spPr>
          <a:xfrm>
            <a:off x="5543375" y="3523150"/>
            <a:ext cx="1385626" cy="1385626"/>
          </a:xfrm>
          <a:prstGeom prst="rect">
            <a:avLst/>
          </a:prstGeom>
          <a:noFill/>
          <a:ln>
            <a:noFill/>
          </a:ln>
        </p:spPr>
      </p:pic>
      <p:graphicFrame>
        <p:nvGraphicFramePr>
          <p:cNvPr id="113" name="Google Shape;113;p20"/>
          <p:cNvGraphicFramePr/>
          <p:nvPr/>
        </p:nvGraphicFramePr>
        <p:xfrm>
          <a:off x="453763" y="1047750"/>
          <a:ext cx="3000000" cy="3000000"/>
        </p:xfrm>
        <a:graphic>
          <a:graphicData uri="http://schemas.openxmlformats.org/drawingml/2006/table">
            <a:tbl>
              <a:tblPr>
                <a:noFill/>
                <a:tableStyleId>{C75FF841-02CF-473F-A482-4B8E133BBD4A}</a:tableStyleId>
              </a:tblPr>
              <a:tblGrid>
                <a:gridCol w="1785250"/>
                <a:gridCol w="3229375"/>
                <a:gridCol w="1523050"/>
                <a:gridCol w="1698800"/>
              </a:tblGrid>
              <a:tr h="381000">
                <a:tc>
                  <a:txBody>
                    <a:bodyPr/>
                    <a:lstStyle/>
                    <a:p>
                      <a:pPr indent="0" lvl="0" marL="0" rtl="0" algn="l">
                        <a:spcBef>
                          <a:spcPts val="0"/>
                        </a:spcBef>
                        <a:spcAft>
                          <a:spcPts val="0"/>
                        </a:spcAft>
                        <a:buNone/>
                      </a:pPr>
                      <a:r>
                        <a:rPr b="1" lang="en" sz="1200">
                          <a:solidFill>
                            <a:schemeClr val="accent1"/>
                          </a:solidFill>
                          <a:latin typeface="Roboto"/>
                          <a:ea typeface="Roboto"/>
                          <a:cs typeface="Roboto"/>
                          <a:sym typeface="Roboto"/>
                        </a:rPr>
                        <a:t>Meeting Name</a:t>
                      </a:r>
                      <a:endParaRPr b="1" sz="1200">
                        <a:solidFill>
                          <a:schemeClr val="accent1"/>
                        </a:solidFill>
                        <a:latin typeface="Roboto"/>
                        <a:ea typeface="Roboto"/>
                        <a:cs typeface="Roboto"/>
                        <a:sym typeface="Roboto"/>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200">
                          <a:solidFill>
                            <a:schemeClr val="accent1"/>
                          </a:solidFill>
                          <a:latin typeface="Roboto"/>
                          <a:ea typeface="Roboto"/>
                          <a:cs typeface="Roboto"/>
                          <a:sym typeface="Roboto"/>
                        </a:rPr>
                        <a:t>Frequency</a:t>
                      </a:r>
                      <a:endParaRPr b="1" sz="1200">
                        <a:solidFill>
                          <a:schemeClr val="accent1"/>
                        </a:solidFill>
                        <a:latin typeface="Roboto"/>
                        <a:ea typeface="Roboto"/>
                        <a:cs typeface="Roboto"/>
                        <a:sym typeface="Roboto"/>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200">
                          <a:solidFill>
                            <a:schemeClr val="accent1"/>
                          </a:solidFill>
                          <a:latin typeface="Roboto"/>
                          <a:ea typeface="Roboto"/>
                          <a:cs typeface="Roboto"/>
                          <a:sym typeface="Roboto"/>
                        </a:rPr>
                        <a:t>Length</a:t>
                      </a:r>
                      <a:endParaRPr b="1" sz="1200">
                        <a:solidFill>
                          <a:schemeClr val="accent1"/>
                        </a:solidFill>
                        <a:latin typeface="Roboto"/>
                        <a:ea typeface="Roboto"/>
                        <a:cs typeface="Roboto"/>
                        <a:sym typeface="Roboto"/>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200">
                          <a:solidFill>
                            <a:schemeClr val="accent1"/>
                          </a:solidFill>
                          <a:latin typeface="Roboto"/>
                          <a:ea typeface="Roboto"/>
                          <a:cs typeface="Roboto"/>
                          <a:sym typeface="Roboto"/>
                        </a:rPr>
                        <a:t>Participants</a:t>
                      </a:r>
                      <a:endParaRPr b="1" sz="1200">
                        <a:solidFill>
                          <a:schemeClr val="accent1"/>
                        </a:solidFill>
                        <a:latin typeface="Roboto"/>
                        <a:ea typeface="Roboto"/>
                        <a:cs typeface="Roboto"/>
                        <a:sym typeface="Roboto"/>
                      </a:endParaRPr>
                    </a:p>
                  </a:txBody>
                  <a:tcPr marT="91425" marB="91425" marR="91425" marL="91425">
                    <a:solidFill>
                      <a:schemeClr val="dk1"/>
                    </a:solidFill>
                  </a:tcPr>
                </a:tc>
              </a:tr>
              <a:tr h="396200">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G</a:t>
                      </a:r>
                      <a:r>
                        <a:rPr lang="en" sz="1200">
                          <a:solidFill>
                            <a:schemeClr val="dk2"/>
                          </a:solidFill>
                          <a:latin typeface="Roboto"/>
                          <a:ea typeface="Roboto"/>
                          <a:cs typeface="Roboto"/>
                          <a:sym typeface="Roboto"/>
                        </a:rPr>
                        <a:t>rooming</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Once per sprint - prior to start of sprint</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4 hours or less</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Product Owner, Leads</a:t>
                      </a:r>
                      <a:r>
                        <a:rPr lang="en" sz="1200">
                          <a:solidFill>
                            <a:schemeClr val="dk2"/>
                          </a:solidFill>
                          <a:latin typeface="Roboto"/>
                          <a:ea typeface="Roboto"/>
                          <a:cs typeface="Roboto"/>
                          <a:sym typeface="Roboto"/>
                        </a:rPr>
                        <a:t> </a:t>
                      </a:r>
                      <a:endParaRPr sz="1200">
                        <a:solidFill>
                          <a:schemeClr val="dk2"/>
                        </a:solidFill>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Sprint Planning</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Once per sprint - Day 1</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4 hours or less</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Full Team</a:t>
                      </a:r>
                      <a:endParaRPr sz="1200">
                        <a:solidFill>
                          <a:schemeClr val="dk2"/>
                        </a:solidFill>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Daily Stand Up</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Daily (except first day of sprint)</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15 minutes or less</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Full Team</a:t>
                      </a:r>
                      <a:endParaRPr sz="1200">
                        <a:solidFill>
                          <a:schemeClr val="dk2"/>
                        </a:solidFill>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Sprint Review (“Demo”)</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Once per sprint - last day of sprint</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2 hours or less</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Product Owner, </a:t>
                      </a:r>
                      <a:r>
                        <a:rPr lang="en" sz="1200">
                          <a:solidFill>
                            <a:schemeClr val="dk2"/>
                          </a:solidFill>
                          <a:latin typeface="Roboto"/>
                          <a:ea typeface="Roboto"/>
                          <a:cs typeface="Roboto"/>
                          <a:sym typeface="Roboto"/>
                        </a:rPr>
                        <a:t>Leads</a:t>
                      </a:r>
                      <a:endParaRPr sz="1200">
                        <a:solidFill>
                          <a:schemeClr val="dk2"/>
                        </a:solidFill>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Sprint Retrospective</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Once per sprint - after sprint closes</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1.5 hours or less</a:t>
                      </a:r>
                      <a:endParaRPr sz="1200">
                        <a:solidFill>
                          <a:schemeClr val="dk2"/>
                        </a:solidFill>
                        <a:latin typeface="Roboto"/>
                        <a:ea typeface="Roboto"/>
                        <a:cs typeface="Roboto"/>
                        <a:sym typeface="Roboto"/>
                      </a:endParaRPr>
                    </a:p>
                  </a:txBody>
                  <a:tcPr marT="91425" marB="91425" marR="91425" marL="91425"/>
                </a:tc>
                <a:tc>
                  <a:txBody>
                    <a:bodyPr/>
                    <a:lstStyle/>
                    <a:p>
                      <a:pPr indent="0" lvl="0" marL="0" rtl="0" algn="l">
                        <a:spcBef>
                          <a:spcPts val="0"/>
                        </a:spcBef>
                        <a:spcAft>
                          <a:spcPts val="0"/>
                        </a:spcAft>
                        <a:buNone/>
                      </a:pPr>
                      <a:r>
                        <a:rPr lang="en" sz="1200">
                          <a:solidFill>
                            <a:schemeClr val="dk2"/>
                          </a:solidFill>
                          <a:latin typeface="Roboto"/>
                          <a:ea typeface="Roboto"/>
                          <a:cs typeface="Roboto"/>
                          <a:sym typeface="Roboto"/>
                        </a:rPr>
                        <a:t>Full Team</a:t>
                      </a:r>
                      <a:endParaRPr sz="1200">
                        <a:solidFill>
                          <a:schemeClr val="dk2"/>
                        </a:solidFill>
                        <a:latin typeface="Roboto"/>
                        <a:ea typeface="Roboto"/>
                        <a:cs typeface="Roboto"/>
                        <a:sym typeface="Roboto"/>
                      </a:endParaRPr>
                    </a:p>
                  </a:txBody>
                  <a:tcPr marT="91425" marB="91425" marR="91425" marL="91425"/>
                </a:tc>
              </a:tr>
            </a:tbl>
          </a:graphicData>
        </a:graphic>
      </p:graphicFrame>
      <p:sp>
        <p:nvSpPr>
          <p:cNvPr id="114" name="Google Shape;114;p20"/>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Meetings</a:t>
            </a:r>
            <a:endParaRPr/>
          </a:p>
        </p:txBody>
      </p:sp>
      <p:pic>
        <p:nvPicPr>
          <p:cNvPr id="115" name="Google Shape;115;p20"/>
          <p:cNvPicPr preferRelativeResize="0"/>
          <p:nvPr/>
        </p:nvPicPr>
        <p:blipFill rotWithShape="1">
          <a:blip r:embed="rId4">
            <a:alphaModFix/>
          </a:blip>
          <a:srcRect b="50725" l="6574" r="60353" t="10167"/>
          <a:stretch/>
        </p:blipFill>
        <p:spPr>
          <a:xfrm>
            <a:off x="1263788" y="3436475"/>
            <a:ext cx="1982525" cy="15589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idx="1" type="body"/>
          </p:nvPr>
        </p:nvSpPr>
        <p:spPr>
          <a:xfrm>
            <a:off x="311700" y="799800"/>
            <a:ext cx="8520600" cy="4177500"/>
          </a:xfrm>
          <a:prstGeom prst="rect">
            <a:avLst/>
          </a:prstGeom>
        </p:spPr>
        <p:txBody>
          <a:bodyPr anchorCtr="0" anchor="t" bIns="91425" lIns="91425" spcFirstLastPara="1" rIns="91425" wrap="square" tIns="91425">
            <a:noAutofit/>
          </a:bodyPr>
          <a:lstStyle/>
          <a:p>
            <a:pPr indent="0" lvl="0" marL="0" rtl="0" algn="l">
              <a:lnSpc>
                <a:spcPct val="100000"/>
              </a:lnSpc>
              <a:spcBef>
                <a:spcPts val="1020"/>
              </a:spcBef>
              <a:spcAft>
                <a:spcPts val="0"/>
              </a:spcAft>
              <a:buNone/>
            </a:pPr>
            <a:r>
              <a:rPr b="1" lang="en" sz="1100">
                <a:latin typeface="Roboto"/>
                <a:ea typeface="Roboto"/>
                <a:cs typeface="Roboto"/>
                <a:sym typeface="Roboto"/>
              </a:rPr>
              <a:t>Backlog Grooming Meeting</a:t>
            </a:r>
            <a:r>
              <a:rPr lang="en" sz="1100">
                <a:highlight>
                  <a:srgbClr val="FFFFFF"/>
                </a:highlight>
                <a:latin typeface="Roboto"/>
                <a:ea typeface="Roboto"/>
                <a:cs typeface="Roboto"/>
                <a:sym typeface="Roboto"/>
              </a:rPr>
              <a:t>: </a:t>
            </a:r>
            <a:r>
              <a:rPr lang="en" sz="1100">
                <a:highlight>
                  <a:srgbClr val="FFFFFF"/>
                </a:highlight>
                <a:latin typeface="Roboto"/>
                <a:ea typeface="Roboto"/>
                <a:cs typeface="Roboto"/>
                <a:sym typeface="Roboto"/>
              </a:rPr>
              <a:t>The Product Owner, Scrum Master, and other key players will use this time to help create or review emergent product backlog items, as well as progressively refine larger items into smaller items. The team will also estimate the size of product backlog items and help the Product Owner prioritize those items based on technical dependencies and resource constraints.</a:t>
            </a:r>
            <a:br>
              <a:rPr lang="en" sz="1100">
                <a:highlight>
                  <a:srgbClr val="FFFFFF"/>
                </a:highlight>
                <a:latin typeface="Roboto"/>
                <a:ea typeface="Roboto"/>
                <a:cs typeface="Roboto"/>
                <a:sym typeface="Roboto"/>
              </a:rPr>
            </a:br>
            <a:endParaRPr sz="1100">
              <a:highlight>
                <a:srgbClr val="FFFFFF"/>
              </a:highlight>
              <a:latin typeface="Roboto"/>
              <a:ea typeface="Roboto"/>
              <a:cs typeface="Roboto"/>
              <a:sym typeface="Roboto"/>
            </a:endParaRPr>
          </a:p>
          <a:p>
            <a:pPr indent="0" lvl="0" marL="0" rtl="0" algn="l">
              <a:spcBef>
                <a:spcPts val="0"/>
              </a:spcBef>
              <a:spcAft>
                <a:spcPts val="0"/>
              </a:spcAft>
              <a:buNone/>
            </a:pPr>
            <a:r>
              <a:rPr b="1" lang="en" sz="1100">
                <a:latin typeface="Roboto"/>
                <a:ea typeface="Roboto"/>
                <a:cs typeface="Roboto"/>
                <a:sym typeface="Roboto"/>
              </a:rPr>
              <a:t>Sprint Planning Meeting</a:t>
            </a:r>
            <a:r>
              <a:rPr lang="en" sz="1100">
                <a:latin typeface="Roboto"/>
                <a:ea typeface="Roboto"/>
                <a:cs typeface="Roboto"/>
                <a:sym typeface="Roboto"/>
              </a:rPr>
              <a:t>: The Product Owner leads the first part of the meeting; they explain the vision for the features as well as ways for the team to meet this goal. During this meeting, team members decide the amount of work they can complete in a timely manner. The team moves work from the Product Backlog to the Sprint Backlog. Questions around the details of the features will be addressed during this meeting, work is broken down, and estimates put against the work.</a:t>
            </a:r>
            <a:endParaRPr sz="1100">
              <a:latin typeface="Roboto"/>
              <a:ea typeface="Roboto"/>
              <a:cs typeface="Roboto"/>
              <a:sym typeface="Roboto"/>
            </a:endParaRPr>
          </a:p>
          <a:p>
            <a:pPr indent="0" lvl="0" marL="0" rtl="0" algn="l">
              <a:spcBef>
                <a:spcPts val="1100"/>
              </a:spcBef>
              <a:spcAft>
                <a:spcPts val="0"/>
              </a:spcAft>
              <a:buNone/>
            </a:pPr>
            <a:r>
              <a:rPr b="1" lang="en" sz="1100">
                <a:latin typeface="Roboto"/>
                <a:ea typeface="Roboto"/>
                <a:cs typeface="Roboto"/>
                <a:sym typeface="Roboto"/>
              </a:rPr>
              <a:t>Daily Stand Up (“Daily Scrum”)</a:t>
            </a:r>
            <a:r>
              <a:rPr lang="en" sz="1100">
                <a:latin typeface="Roboto"/>
                <a:ea typeface="Roboto"/>
                <a:cs typeface="Roboto"/>
                <a:sym typeface="Roboto"/>
              </a:rPr>
              <a:t>: These are held daily, the full team participates, and they should be timeboxed to 15 minutes or less. The team uses this time to report any issues or progress on their tasks using the format,  1) What I did yesterday 2) What I plan to do today 3) Call out any blockers. Normally the Product Owner is present during all daily scrum meetings to assist in any way.</a:t>
            </a:r>
            <a:br>
              <a:rPr lang="en" sz="1100">
                <a:latin typeface="Roboto"/>
                <a:ea typeface="Roboto"/>
                <a:cs typeface="Roboto"/>
                <a:sym typeface="Roboto"/>
              </a:rPr>
            </a:br>
            <a:br>
              <a:rPr lang="en" sz="1100">
                <a:latin typeface="Roboto"/>
                <a:ea typeface="Roboto"/>
                <a:cs typeface="Roboto"/>
                <a:sym typeface="Roboto"/>
              </a:rPr>
            </a:br>
            <a:r>
              <a:rPr b="1" lang="en" sz="1100">
                <a:latin typeface="Roboto"/>
                <a:ea typeface="Roboto"/>
                <a:cs typeface="Roboto"/>
                <a:sym typeface="Roboto"/>
              </a:rPr>
              <a:t>Sprint Review Meeting (“Demo”)</a:t>
            </a:r>
            <a:r>
              <a:rPr lang="en" sz="1100">
                <a:latin typeface="Roboto"/>
                <a:ea typeface="Roboto"/>
                <a:cs typeface="Roboto"/>
                <a:sym typeface="Roboto"/>
              </a:rPr>
              <a:t>: This meeting is used to showcase a live demonstration of the work completed. During this meeting the Product Owner, Scrum Master, and stakeholders are present to review the product and suggest changes or improvements, which will go into the backlog.</a:t>
            </a:r>
            <a:endParaRPr sz="1100">
              <a:latin typeface="Roboto"/>
              <a:ea typeface="Roboto"/>
              <a:cs typeface="Roboto"/>
              <a:sym typeface="Roboto"/>
            </a:endParaRPr>
          </a:p>
          <a:p>
            <a:pPr indent="0" lvl="0" marL="0" rtl="0" algn="l">
              <a:spcBef>
                <a:spcPts val="1100"/>
              </a:spcBef>
              <a:spcAft>
                <a:spcPts val="1100"/>
              </a:spcAft>
              <a:buNone/>
            </a:pPr>
            <a:r>
              <a:rPr b="1" lang="en" sz="1100">
                <a:latin typeface="Roboto"/>
                <a:ea typeface="Roboto"/>
                <a:cs typeface="Roboto"/>
                <a:sym typeface="Roboto"/>
              </a:rPr>
              <a:t>Sprint Retrospective Meeting</a:t>
            </a:r>
            <a:r>
              <a:rPr lang="en" sz="1100">
                <a:latin typeface="Roboto"/>
                <a:ea typeface="Roboto"/>
                <a:cs typeface="Roboto"/>
                <a:sym typeface="Roboto"/>
              </a:rPr>
              <a:t>: This meeting is held to facilitate a team’s reflection on their progress. The team speaks openly about their organizational concerns and teamwork. During this meeting, dialogue should remain friendly, non-judgmental, and impartial. This review session is a key part of team building and development, and it’s also very important for future scrum projects.</a:t>
            </a:r>
            <a:endParaRPr sz="1100">
              <a:highlight>
                <a:srgbClr val="FFFFFF"/>
              </a:highlight>
              <a:latin typeface="Roboto"/>
              <a:ea typeface="Roboto"/>
              <a:cs typeface="Roboto"/>
              <a:sym typeface="Roboto"/>
            </a:endParaRPr>
          </a:p>
        </p:txBody>
      </p:sp>
      <p:sp>
        <p:nvSpPr>
          <p:cNvPr id="121" name="Google Shape;121;p21"/>
          <p:cNvSpPr txBox="1"/>
          <p:nvPr>
            <p:ph type="title"/>
          </p:nvPr>
        </p:nvSpPr>
        <p:spPr>
          <a:xfrm>
            <a:off x="311700" y="2926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Scrum </a:t>
            </a:r>
            <a:r>
              <a:rPr lang="en"/>
              <a:t>Meetings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